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2"/>
  </p:notesMasterIdLst>
  <p:sldIdLst>
    <p:sldId id="256" r:id="rId2"/>
    <p:sldId id="257" r:id="rId3"/>
    <p:sldId id="294" r:id="rId4"/>
    <p:sldId id="259" r:id="rId5"/>
    <p:sldId id="296" r:id="rId6"/>
    <p:sldId id="297" r:id="rId7"/>
    <p:sldId id="298" r:id="rId8"/>
    <p:sldId id="295" r:id="rId9"/>
    <p:sldId id="260" r:id="rId10"/>
    <p:sldId id="261" r:id="rId11"/>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388" autoAdjust="0"/>
  </p:normalViewPr>
  <p:slideViewPr>
    <p:cSldViewPr>
      <p:cViewPr>
        <p:scale>
          <a:sx n="66" d="100"/>
          <a:sy n="66" d="100"/>
        </p:scale>
        <p:origin x="-10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75C9258-0AFD-4DEF-AFCE-FB9D00E0C038}" type="datetimeFigureOut">
              <a:rPr lang="en-US" smtClean="0"/>
              <a:pPr/>
              <a:t>7/26/2011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01F9A14-4451-4958-80B3-AFDB30F47C1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1F9A14-4451-4958-80B3-AFDB30F47C11}"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65E7F6F0-19CB-4FA1-90CB-01E0FBFC0480}"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4CF3CAA-F365-47B6-871A-446324C69C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F9B8C7-9F3B-4B35-BB51-871A501EE3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D04DBC4-77DB-4E5C-AF1B-30CC786C43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CD5987B-778E-44E2-8048-7F22747A07D6}"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286FDED-AE44-4AD8-AA96-484FFC4EDB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12EA923-EB96-4EF5-84D3-F48E9A0BFAEF}"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BA2168C-54C7-45F6-B799-E90404F421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9F8096D-0FEA-487B-86F1-2125FD7272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6B4E78E-90A1-499A-97B2-2104D40A84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67C77F5E-3771-477E-B4CA-40CE7A7F0C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208C72D5-D4C5-4813-B527-0C82CB9E37C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wtp.jpg"/>
          <p:cNvPicPr>
            <a:picLocks noChangeAspect="1"/>
          </p:cNvPicPr>
          <p:nvPr/>
        </p:nvPicPr>
        <p:blipFill>
          <a:blip r:embed="rId3" cstate="print"/>
          <a:stretch>
            <a:fillRect/>
          </a:stretch>
        </p:blipFill>
        <p:spPr>
          <a:xfrm>
            <a:off x="152400" y="95456"/>
            <a:ext cx="8763000" cy="6567518"/>
          </a:xfrm>
          <a:prstGeom prst="rect">
            <a:avLst/>
          </a:prstGeom>
        </p:spPr>
      </p:pic>
      <p:sp>
        <p:nvSpPr>
          <p:cNvPr id="96258" name="Rectangle 2"/>
          <p:cNvSpPr>
            <a:spLocks noGrp="1" noChangeArrowheads="1"/>
          </p:cNvSpPr>
          <p:nvPr>
            <p:ph type="ctrTitle"/>
          </p:nvPr>
        </p:nvSpPr>
        <p:spPr>
          <a:xfrm>
            <a:off x="914400" y="-152400"/>
            <a:ext cx="8229600" cy="1828800"/>
          </a:xfrm>
        </p:spPr>
        <p:txBody>
          <a:bodyPr>
            <a:normAutofit/>
          </a:bodyPr>
          <a:lstStyle/>
          <a:p>
            <a:r>
              <a:rPr lang="en-US" dirty="0" smtClean="0"/>
              <a:t>New Modification for Waste Water Treatment Plant</a:t>
            </a:r>
            <a:endParaRPr lang="en-US" dirty="0"/>
          </a:p>
        </p:txBody>
      </p:sp>
      <p:sp>
        <p:nvSpPr>
          <p:cNvPr id="96259" name="Rectangle 3"/>
          <p:cNvSpPr>
            <a:spLocks noGrp="1" noChangeArrowheads="1"/>
          </p:cNvSpPr>
          <p:nvPr>
            <p:ph type="subTitle" idx="1"/>
          </p:nvPr>
        </p:nvSpPr>
        <p:spPr>
          <a:xfrm>
            <a:off x="1981200" y="1524000"/>
            <a:ext cx="6400800" cy="1600200"/>
          </a:xfrm>
          <a:ln>
            <a:solidFill>
              <a:srgbClr val="FFC000"/>
            </a:solidFill>
          </a:ln>
        </p:spPr>
        <p:txBody>
          <a:bodyPr/>
          <a:lstStyle/>
          <a:p>
            <a:r>
              <a:rPr lang="en-US" dirty="0" smtClean="0"/>
              <a:t>MTCR</a:t>
            </a:r>
          </a:p>
          <a:p>
            <a:r>
              <a:rPr lang="en-US" dirty="0" smtClean="0"/>
              <a:t>Majd Time Cyclic Reactor</a:t>
            </a:r>
            <a:endParaRPr lang="en-US" dirty="0"/>
          </a:p>
        </p:txBody>
      </p:sp>
      <p:sp>
        <p:nvSpPr>
          <p:cNvPr id="96261" name="Text Box 5"/>
          <p:cNvSpPr txBox="1">
            <a:spLocks noChangeArrowheads="1"/>
          </p:cNvSpPr>
          <p:nvPr/>
        </p:nvSpPr>
        <p:spPr bwMode="auto">
          <a:xfrm>
            <a:off x="228600" y="4800600"/>
            <a:ext cx="4114800" cy="1785104"/>
          </a:xfrm>
          <a:prstGeom prst="rect">
            <a:avLst/>
          </a:prstGeom>
          <a:noFill/>
          <a:ln w="9525">
            <a:noFill/>
            <a:miter lim="800000"/>
            <a:headEnd/>
            <a:tailEnd/>
          </a:ln>
          <a:effectLst/>
        </p:spPr>
        <p:txBody>
          <a:bodyPr wrap="square">
            <a:spAutoFit/>
          </a:bodyPr>
          <a:lstStyle/>
          <a:p>
            <a:r>
              <a:rPr lang="en-US" sz="2000" dirty="0" smtClean="0"/>
              <a:t>Mojtaba Mahmoudi Majdabadi</a:t>
            </a:r>
          </a:p>
          <a:p>
            <a:r>
              <a:rPr lang="en-US" i="1" dirty="0" smtClean="0"/>
              <a:t>Ma. Environmental Health Eng.</a:t>
            </a:r>
            <a:endParaRPr lang="en-US" i="1" dirty="0"/>
          </a:p>
          <a:p>
            <a:endParaRPr lang="en-US" dirty="0"/>
          </a:p>
          <a:p>
            <a:r>
              <a:rPr lang="en-US" dirty="0" smtClean="0"/>
              <a:t>Project Manager</a:t>
            </a:r>
            <a:endParaRPr lang="en-US" dirty="0"/>
          </a:p>
          <a:p>
            <a:r>
              <a:rPr lang="en-US" dirty="0" smtClean="0"/>
              <a:t>Egocad.com</a:t>
            </a:r>
            <a:endParaRPr lang="en-US" dirty="0"/>
          </a:p>
          <a:p>
            <a:r>
              <a:rPr lang="en-US" dirty="0" smtClean="0"/>
              <a:t>majdabadi83@gmail.com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04800" y="1066800"/>
            <a:ext cx="27432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eaLnBrk="1" hangingPunct="1">
              <a:spcBef>
                <a:spcPct val="20000"/>
              </a:spcBef>
              <a:buClr>
                <a:schemeClr val="hlink"/>
              </a:buClr>
              <a:buSzPct val="90000"/>
              <a:buBlip>
                <a:blip r:embed="rId2"/>
              </a:buBlip>
            </a:pPr>
            <a:r>
              <a:rPr lang="en-US" sz="2400" dirty="0" smtClean="0"/>
              <a:t>React ,take in 3-4 or 6 hours</a:t>
            </a:r>
          </a:p>
          <a:p>
            <a:pPr marL="342900" marR="0" lvl="0" indent="-342900" algn="l" defTabSz="914400" rtl="0" eaLnBrk="1" fontAlgn="base" latinLnBrk="0" hangingPunct="1">
              <a:lnSpc>
                <a:spcPct val="100000"/>
              </a:lnSpc>
              <a:spcBef>
                <a:spcPct val="20000"/>
              </a:spcBef>
              <a:spcAft>
                <a:spcPct val="0"/>
              </a:spcAft>
              <a:buClr>
                <a:schemeClr val="hlink"/>
              </a:buClr>
              <a:buSzPct val="90000"/>
              <a:tabLst/>
              <a:defRPr/>
            </a:pPr>
            <a:endParaRPr kumimoji="0" lang="en-US" sz="16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8" name="Title 7"/>
          <p:cNvSpPr>
            <a:spLocks noGrp="1"/>
          </p:cNvSpPr>
          <p:nvPr>
            <p:ph type="title"/>
          </p:nvPr>
        </p:nvSpPr>
        <p:spPr>
          <a:xfrm>
            <a:off x="1295400" y="0"/>
            <a:ext cx="6172200" cy="1143000"/>
          </a:xfrm>
        </p:spPr>
        <p:txBody>
          <a:bodyPr/>
          <a:lstStyle/>
          <a:p>
            <a:r>
              <a:rPr lang="en-US" dirty="0" smtClean="0">
                <a:solidFill>
                  <a:schemeClr val="tx2">
                    <a:lumMod val="90000"/>
                  </a:schemeClr>
                </a:solidFill>
              </a:rPr>
              <a:t>MTCR Events</a:t>
            </a:r>
            <a:endParaRPr lang="en-US" dirty="0">
              <a:solidFill>
                <a:schemeClr val="tx2">
                  <a:lumMod val="90000"/>
                </a:schemeClr>
              </a:solidFill>
            </a:endParaRPr>
          </a:p>
        </p:txBody>
      </p:sp>
      <p:pic>
        <p:nvPicPr>
          <p:cNvPr id="9" name="Picture 8" descr="aerator3.jpg"/>
          <p:cNvPicPr>
            <a:picLocks noChangeAspect="1"/>
          </p:cNvPicPr>
          <p:nvPr/>
        </p:nvPicPr>
        <p:blipFill>
          <a:blip r:embed="rId3" cstate="print"/>
          <a:stretch>
            <a:fillRect/>
          </a:stretch>
        </p:blipFill>
        <p:spPr>
          <a:xfrm>
            <a:off x="457200" y="1828800"/>
            <a:ext cx="2971800" cy="2246796"/>
          </a:xfrm>
          <a:prstGeom prst="rect">
            <a:avLst/>
          </a:prstGeom>
        </p:spPr>
      </p:pic>
      <p:pic>
        <p:nvPicPr>
          <p:cNvPr id="10" name="Picture 9" descr="settle1.jpg"/>
          <p:cNvPicPr>
            <a:picLocks noChangeAspect="1"/>
          </p:cNvPicPr>
          <p:nvPr/>
        </p:nvPicPr>
        <p:blipFill>
          <a:blip r:embed="rId4" cstate="print"/>
          <a:stretch>
            <a:fillRect/>
          </a:stretch>
        </p:blipFill>
        <p:spPr>
          <a:xfrm>
            <a:off x="2438400" y="2895600"/>
            <a:ext cx="3048000" cy="2301626"/>
          </a:xfrm>
          <a:prstGeom prst="rect">
            <a:avLst/>
          </a:prstGeom>
        </p:spPr>
      </p:pic>
      <p:pic>
        <p:nvPicPr>
          <p:cNvPr id="11" name="Picture 10" descr="draw.jpg"/>
          <p:cNvPicPr>
            <a:picLocks noChangeAspect="1"/>
          </p:cNvPicPr>
          <p:nvPr/>
        </p:nvPicPr>
        <p:blipFill>
          <a:blip r:embed="rId5" cstate="print"/>
          <a:stretch>
            <a:fillRect/>
          </a:stretch>
        </p:blipFill>
        <p:spPr>
          <a:xfrm flipH="1">
            <a:off x="5410200" y="4261402"/>
            <a:ext cx="3429000" cy="2596598"/>
          </a:xfrm>
          <a:prstGeom prst="rect">
            <a:avLst/>
          </a:prstGeom>
        </p:spPr>
      </p:pic>
      <p:sp>
        <p:nvSpPr>
          <p:cNvPr id="12" name="Rectangle 3"/>
          <p:cNvSpPr txBox="1">
            <a:spLocks noChangeArrowheads="1"/>
          </p:cNvSpPr>
          <p:nvPr/>
        </p:nvSpPr>
        <p:spPr bwMode="auto">
          <a:xfrm>
            <a:off x="3505200" y="1752600"/>
            <a:ext cx="33528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defRPr/>
            </a:pPr>
            <a:endParaRPr kumimoji="0" lang="en-US" sz="1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indent="-342900" eaLnBrk="1" hangingPunct="1">
              <a:spcBef>
                <a:spcPct val="20000"/>
              </a:spcBef>
              <a:buClr>
                <a:schemeClr val="hlink"/>
              </a:buClr>
              <a:buSzPct val="90000"/>
              <a:buBlip>
                <a:blip r:embed="rId2"/>
              </a:buBlip>
            </a:pPr>
            <a:r>
              <a:rPr lang="en-US" sz="2400" dirty="0" smtClean="0"/>
              <a:t>Settle ,take in 15-20 minutes</a:t>
            </a: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defRPr/>
            </a:pPr>
            <a:endParaRPr kumimoji="0" lang="en-US" sz="16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13" name="Rectangle 3"/>
          <p:cNvSpPr txBox="1">
            <a:spLocks noChangeArrowheads="1"/>
          </p:cNvSpPr>
          <p:nvPr/>
        </p:nvSpPr>
        <p:spPr bwMode="auto">
          <a:xfrm>
            <a:off x="5715000" y="3352800"/>
            <a:ext cx="34290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eaLnBrk="1" hangingPunct="1">
              <a:spcBef>
                <a:spcPct val="20000"/>
              </a:spcBef>
              <a:buClr>
                <a:schemeClr val="hlink"/>
              </a:buClr>
              <a:buSzPct val="90000"/>
              <a:buBlip>
                <a:blip r:embed="rId2"/>
              </a:buBlip>
            </a:pPr>
            <a:r>
              <a:rPr lang="en-US" sz="2400" dirty="0" smtClean="0"/>
              <a:t>Draw, take in 3-4 or 6 hours</a:t>
            </a: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defRPr/>
            </a:pPr>
            <a:endParaRPr kumimoji="0" lang="en-US" sz="16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err="1" smtClean="0"/>
              <a:t>Introdoction</a:t>
            </a:r>
            <a:endParaRPr lang="en-US" dirty="0"/>
          </a:p>
        </p:txBody>
      </p:sp>
      <p:sp>
        <p:nvSpPr>
          <p:cNvPr id="97283" name="Rectangle 3"/>
          <p:cNvSpPr>
            <a:spLocks noGrp="1" noChangeArrowheads="1"/>
          </p:cNvSpPr>
          <p:nvPr>
            <p:ph idx="1"/>
          </p:nvPr>
        </p:nvSpPr>
        <p:spPr/>
        <p:txBody>
          <a:bodyPr/>
          <a:lstStyle/>
          <a:p>
            <a:pPr>
              <a:lnSpc>
                <a:spcPct val="90000"/>
              </a:lnSpc>
            </a:pPr>
            <a:r>
              <a:rPr lang="en-US" dirty="0"/>
              <a:t>Introduction</a:t>
            </a:r>
          </a:p>
          <a:p>
            <a:pPr>
              <a:lnSpc>
                <a:spcPct val="90000"/>
              </a:lnSpc>
            </a:pPr>
            <a:endParaRPr lang="en-US" dirty="0" smtClean="0"/>
          </a:p>
          <a:p>
            <a:pPr>
              <a:lnSpc>
                <a:spcPct val="90000"/>
              </a:lnSpc>
            </a:pPr>
            <a:r>
              <a:rPr lang="en-US" dirty="0" smtClean="0"/>
              <a:t>Introduction</a:t>
            </a:r>
            <a:endParaRPr lang="en-US" dirty="0"/>
          </a:p>
          <a:p>
            <a:pPr>
              <a:lnSpc>
                <a:spcPct val="90000"/>
              </a:lnSpc>
            </a:pPr>
            <a:endParaRPr lang="en-US" dirty="0"/>
          </a:p>
          <a:p>
            <a:pPr>
              <a:lnSpc>
                <a:spcPct val="90000"/>
              </a:lnSpc>
            </a:pPr>
            <a:r>
              <a:rPr lang="en-US" dirty="0"/>
              <a:t>Q &amp; 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04800" y="1295400"/>
            <a:ext cx="7708804" cy="1714512"/>
          </a:xfrm>
          <a:prstGeom prst="rect">
            <a:avLst/>
          </a:prstGeom>
          <a:noFill/>
          <a:ln w="9525">
            <a:noFill/>
            <a:miter lim="800000"/>
            <a:headEnd/>
            <a:tailEnd/>
          </a:ln>
        </p:spPr>
        <p:txBody>
          <a:bodyPr vert="horz" wrap="square" lIns="0" tIns="0" rIns="18288" bIns="0" numCol="1" anchor="b" anchorCtr="0" compatLnSpc="1">
            <a:prstTxWarp prst="textNoShape">
              <a:avLst/>
            </a:prstTxWarp>
            <a:normAutofit fontScale="82500" lnSpcReduction="20000"/>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5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Wastewater </a:t>
            </a:r>
            <a:r>
              <a:rPr kumimoji="0" lang="en-GB" sz="5600" b="1" i="0" u="none" strike="noStrike" kern="1200" cap="none" spc="0" normalizeH="0" baseline="0" noProof="0" dirty="0" err="1"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reatment</a:t>
            </a:r>
            <a:r>
              <a:rPr kumimoji="0" lang="en-GB" sz="5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t>
            </a:r>
            <a:br>
              <a:rPr kumimoji="0" lang="en-GB" sz="5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GB" sz="4400" b="1" i="0" u="none" strike="noStrike" kern="1200" cap="none" spc="0" normalizeH="0" baseline="0" noProof="0" dirty="0" smtClean="0">
                <a:ln>
                  <a:noFill/>
                </a:ln>
                <a:solidFill>
                  <a:srgbClr val="92D050"/>
                </a:solidFill>
                <a:effectLst>
                  <a:outerShdw blurRad="38100" dist="25400" dir="5400000" algn="tl" rotWithShape="0">
                    <a:srgbClr val="000000">
                      <a:alpha val="43000"/>
                    </a:srgbClr>
                  </a:outerShdw>
                </a:effectLst>
                <a:uLnTx/>
                <a:uFillTx/>
                <a:latin typeface="+mj-lt"/>
                <a:ea typeface="+mj-ea"/>
                <a:cs typeface="+mj-cs"/>
              </a:rPr>
              <a:t>Systems &amp; </a:t>
            </a:r>
            <a:r>
              <a:rPr kumimoji="0" lang="en-GB" sz="4400" b="1" i="0" u="none" strike="noStrike" kern="1200" cap="none" spc="0" normalizeH="0" baseline="0" noProof="0" dirty="0" err="1" smtClean="0">
                <a:ln>
                  <a:noFill/>
                </a:ln>
                <a:solidFill>
                  <a:srgbClr val="92D050"/>
                </a:solidFill>
                <a:effectLst>
                  <a:outerShdw blurRad="38100" dist="25400" dir="5400000" algn="tl" rotWithShape="0">
                    <a:srgbClr val="000000">
                      <a:alpha val="43000"/>
                    </a:srgbClr>
                  </a:outerShdw>
                </a:effectLst>
                <a:uLnTx/>
                <a:uFillTx/>
                <a:latin typeface="+mj-lt"/>
                <a:ea typeface="+mj-ea"/>
                <a:cs typeface="+mj-cs"/>
              </a:rPr>
              <a:t>eqipment</a:t>
            </a:r>
            <a:r>
              <a:rPr kumimoji="0" lang="en-GB" sz="5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GB" sz="5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endParaRPr kumimoji="0" lang="en-GB"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z="4000" dirty="0" smtClean="0"/>
              <a:t>History </a:t>
            </a:r>
            <a:r>
              <a:rPr lang="en-US" sz="4000" dirty="0"/>
              <a:t>of </a:t>
            </a:r>
            <a:r>
              <a:rPr lang="en-US" sz="4000" dirty="0" smtClean="0"/>
              <a:t>Research</a:t>
            </a:r>
            <a:endParaRPr lang="en-US" sz="4000" dirty="0"/>
          </a:p>
        </p:txBody>
      </p:sp>
      <p:sp>
        <p:nvSpPr>
          <p:cNvPr id="102403" name="Rectangle 3"/>
          <p:cNvSpPr>
            <a:spLocks noGrp="1" noChangeArrowheads="1"/>
          </p:cNvSpPr>
          <p:nvPr>
            <p:ph idx="1"/>
          </p:nvPr>
        </p:nvSpPr>
        <p:spPr/>
        <p:txBody>
          <a:bodyPr/>
          <a:lstStyle/>
          <a:p>
            <a:pPr>
              <a:lnSpc>
                <a:spcPct val="90000"/>
              </a:lnSpc>
            </a:pPr>
            <a:r>
              <a:rPr lang="en-US" sz="2400" dirty="0" smtClean="0"/>
              <a:t>In the project “</a:t>
            </a:r>
            <a:r>
              <a:rPr lang="en-US" sz="2400" dirty="0" err="1" smtClean="0"/>
              <a:t>Saghez</a:t>
            </a:r>
            <a:r>
              <a:rPr lang="en-US" sz="2400" dirty="0" smtClean="0"/>
              <a:t> WWTP “while 50% of the construction works were proceeded  our client  requested us to revise the project  from Aerated ponds to A2O process.</a:t>
            </a:r>
          </a:p>
          <a:p>
            <a:r>
              <a:rPr lang="en-US" sz="2400" dirty="0" smtClean="0"/>
              <a:t>I had be redesign the WWTP and change a steam line that contains 3 ponds with a series connection to 3 ponds with parallel connection to fit into A2O process. </a:t>
            </a:r>
          </a:p>
          <a:p>
            <a:r>
              <a:rPr lang="en-US" sz="2400" dirty="0" smtClean="0"/>
              <a:t>In this experience I observed we can apply time cyclic operation in these ponds.</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ghez.JPG"/>
          <p:cNvPicPr>
            <a:picLocks noChangeAspect="1"/>
          </p:cNvPicPr>
          <p:nvPr/>
        </p:nvPicPr>
        <p:blipFill>
          <a:blip r:embed="rId2" cstate="print"/>
          <a:stretch>
            <a:fillRect/>
          </a:stretch>
        </p:blipFill>
        <p:spPr>
          <a:xfrm>
            <a:off x="675409" y="0"/>
            <a:ext cx="5877791" cy="5172456"/>
          </a:xfrm>
          <a:prstGeom prst="rect">
            <a:avLst/>
          </a:prstGeom>
        </p:spPr>
      </p:pic>
      <p:pic>
        <p:nvPicPr>
          <p:cNvPr id="5" name="Picture 4" descr="DSC09421.JPG"/>
          <p:cNvPicPr>
            <a:picLocks noChangeAspect="1"/>
          </p:cNvPicPr>
          <p:nvPr/>
        </p:nvPicPr>
        <p:blipFill>
          <a:blip r:embed="rId3" cstate="print"/>
          <a:stretch>
            <a:fillRect/>
          </a:stretch>
        </p:blipFill>
        <p:spPr>
          <a:xfrm>
            <a:off x="6019800" y="4514850"/>
            <a:ext cx="3124200" cy="23431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65187"/>
          </a:xfrm>
        </p:spPr>
        <p:txBody>
          <a:bodyPr/>
          <a:lstStyle/>
          <a:p>
            <a:r>
              <a:rPr lang="en-GB" sz="3000" dirty="0" smtClean="0"/>
              <a:t>The important modifications of activated sludge</a:t>
            </a:r>
            <a:endParaRPr lang="en-US" sz="3000" dirty="0"/>
          </a:p>
        </p:txBody>
      </p:sp>
      <p:pic>
        <p:nvPicPr>
          <p:cNvPr id="1026" name="Picture 19" descr="asp1.png"/>
          <p:cNvPicPr>
            <a:picLocks noChangeAspect="1" noChangeArrowheads="1"/>
          </p:cNvPicPr>
          <p:nvPr/>
        </p:nvPicPr>
        <p:blipFill>
          <a:blip r:embed="rId2" cstate="print"/>
          <a:srcRect/>
          <a:stretch>
            <a:fillRect/>
          </a:stretch>
        </p:blipFill>
        <p:spPr bwMode="auto">
          <a:xfrm>
            <a:off x="1295399" y="1219200"/>
            <a:ext cx="6830785"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4" name="Rectangle 3"/>
          <p:cNvSpPr/>
          <p:nvPr/>
        </p:nvSpPr>
        <p:spPr>
          <a:xfrm>
            <a:off x="457200" y="1676400"/>
            <a:ext cx="4800600" cy="8402300"/>
          </a:xfrm>
          <a:prstGeom prst="rect">
            <a:avLst/>
          </a:prstGeom>
        </p:spPr>
        <p:txBody>
          <a:bodyPr wrap="square">
            <a:spAutoFit/>
          </a:bodyPr>
          <a:lstStyle/>
          <a:p>
            <a:r>
              <a:rPr lang="en-US" b="1" dirty="0" smtClean="0"/>
              <a:t>SBR Operation Philosophy</a:t>
            </a:r>
            <a:endParaRPr lang="en-US" dirty="0" smtClean="0"/>
          </a:p>
          <a:p>
            <a:r>
              <a:rPr lang="en-US" dirty="0" smtClean="0"/>
              <a:t>Sequencing Batch Reactor actually represent a </a:t>
            </a:r>
            <a:r>
              <a:rPr lang="en-US" dirty="0" smtClean="0"/>
              <a:t>process </a:t>
            </a:r>
            <a:r>
              <a:rPr lang="en-US" dirty="0" smtClean="0"/>
              <a:t>known as "Fill and Draw". </a:t>
            </a:r>
            <a:r>
              <a:rPr lang="en-US" dirty="0" smtClean="0"/>
              <a:t>The </a:t>
            </a:r>
            <a:r>
              <a:rPr lang="en-US" dirty="0" smtClean="0"/>
              <a:t>SBR reactor is a self-contained system incorporating equalization, aeration and clarification, within the confines of a SINGLE basin</a:t>
            </a:r>
            <a:r>
              <a:rPr lang="en-US" dirty="0" smtClean="0"/>
              <a:t>.</a:t>
            </a:r>
            <a:r>
              <a:rPr lang="en-US" b="1" dirty="0" smtClean="0"/>
              <a:t> Fill- </a:t>
            </a:r>
            <a:r>
              <a:rPr lang="en-US" dirty="0" smtClean="0"/>
              <a:t>During the fill phase, the basin receives influent wastewater. The influent brings food to the microbes in the activated sludge, creating an environment for biochemical reactions to take place.</a:t>
            </a:r>
          </a:p>
          <a:p>
            <a:r>
              <a:rPr lang="en-US" b="1" dirty="0" smtClean="0"/>
              <a:t>React- </a:t>
            </a:r>
            <a:r>
              <a:rPr lang="en-US" dirty="0" smtClean="0"/>
              <a:t>During this phase, no wastewater enters the basin and the mechanical mixing and aeration units are on. Because there are no additional volume and organic loadings, the rate of organic removal increases dramatically.  Most of the nitrogen and phosphorus are removed during this phase.</a:t>
            </a:r>
          </a:p>
          <a:p>
            <a:r>
              <a:rPr lang="en-US" b="1" dirty="0" smtClean="0"/>
              <a:t>Settle- </a:t>
            </a:r>
            <a:r>
              <a:rPr lang="en-US" dirty="0" smtClean="0"/>
              <a:t>During this phase, activated sludge is allowed to settle- no flow enters the basin and no aeration or mixing take place.</a:t>
            </a:r>
          </a:p>
          <a:p>
            <a:r>
              <a:rPr lang="en-US" b="1" dirty="0" smtClean="0"/>
              <a:t>Decant/Draw-</a:t>
            </a:r>
            <a:r>
              <a:rPr lang="en-US" dirty="0" smtClean="0"/>
              <a:t>During this phase, a decanter is used to remove the clear effluent located in the middle of the tank.</a:t>
            </a:r>
          </a:p>
          <a:p>
            <a:r>
              <a:rPr lang="en-US" b="1" dirty="0" smtClean="0"/>
              <a:t>Idle-</a:t>
            </a:r>
            <a:r>
              <a:rPr lang="en-US" dirty="0" smtClean="0"/>
              <a:t>This step occurs between the decant and the fill phases. During this phase, a small amount of activated sludge at the bottom of the SBR basin is pumped out—a process called wasting.</a:t>
            </a:r>
            <a:r>
              <a:rPr lang="en-US" i="1" dirty="0" smtClean="0"/>
              <a:t> </a:t>
            </a:r>
            <a:endParaRPr lang="en-US" dirty="0" smtClean="0"/>
          </a:p>
          <a:p>
            <a:endParaRPr lang="en-US" dirty="0"/>
          </a:p>
        </p:txBody>
      </p:sp>
      <p:pic>
        <p:nvPicPr>
          <p:cNvPr id="2050" name="Picture 2" descr="I:\ICEAE 2011_files\sew-process.jpg"/>
          <p:cNvPicPr>
            <a:picLocks noChangeAspect="1" noChangeArrowheads="1"/>
          </p:cNvPicPr>
          <p:nvPr/>
        </p:nvPicPr>
        <p:blipFill>
          <a:blip r:embed="rId2" cstate="print"/>
          <a:srcRect/>
          <a:stretch>
            <a:fillRect/>
          </a:stretch>
        </p:blipFill>
        <p:spPr bwMode="auto">
          <a:xfrm>
            <a:off x="5257800" y="1447800"/>
            <a:ext cx="3114675" cy="242454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941387"/>
          </a:xfrm>
        </p:spPr>
        <p:txBody>
          <a:bodyPr/>
          <a:lstStyle/>
          <a:p>
            <a:r>
              <a:rPr lang="en-US" dirty="0" smtClean="0">
                <a:solidFill>
                  <a:schemeClr val="bg2"/>
                </a:solidFill>
              </a:rPr>
              <a:t>Majd Time Cyclic Reactor</a:t>
            </a:r>
            <a:endParaRPr lang="en-US" dirty="0">
              <a:solidFill>
                <a:schemeClr val="bg2"/>
              </a:solidFill>
            </a:endParaRPr>
          </a:p>
        </p:txBody>
      </p:sp>
      <p:sp>
        <p:nvSpPr>
          <p:cNvPr id="5" name="Rectangle 3"/>
          <p:cNvSpPr txBox="1">
            <a:spLocks noChangeArrowheads="1"/>
          </p:cNvSpPr>
          <p:nvPr/>
        </p:nvSpPr>
        <p:spPr bwMode="auto">
          <a:xfrm>
            <a:off x="1524000" y="5715000"/>
            <a:ext cx="62484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eaLnBrk="1" hangingPunct="1">
              <a:spcBef>
                <a:spcPct val="20000"/>
              </a:spcBef>
              <a:buClr>
                <a:schemeClr val="hlink"/>
              </a:buClr>
              <a:buSzPct val="90000"/>
            </a:pPr>
            <a:r>
              <a:rPr lang="en-US" sz="2000" kern="0" dirty="0" smtClean="0">
                <a:solidFill>
                  <a:schemeClr val="bg2"/>
                </a:solidFill>
                <a:effectLst>
                  <a:outerShdw blurRad="38100" dist="38100" dir="2700000" algn="tl">
                    <a:srgbClr val="000000"/>
                  </a:outerShdw>
                </a:effectLst>
              </a:rPr>
              <a:t>MTCR is a continues flow suspended growth process (activated sludge) in which all major applied steps occur in the one tank with four compartments in a timing cyclic order</a:t>
            </a:r>
            <a:endParaRPr kumimoji="0" lang="en-US" sz="2000" b="0" i="0" u="none" strike="noStrike" kern="0" cap="none" spc="0" normalizeH="0" noProof="0" dirty="0" smtClean="0">
              <a:ln>
                <a:noFill/>
              </a:ln>
              <a:solidFill>
                <a:schemeClr val="bg2"/>
              </a:solidFill>
              <a:effectLst>
                <a:outerShdw blurRad="38100" dist="38100" dir="2700000" algn="tl">
                  <a:srgbClr val="000000"/>
                </a:outerShdw>
              </a:effectLst>
              <a:uLnTx/>
              <a:uFillTx/>
              <a:latin typeface="+mn-lt"/>
              <a:ea typeface="+mn-ea"/>
              <a:cs typeface="+mn-cs"/>
            </a:endParaRPr>
          </a:p>
        </p:txBody>
      </p:sp>
      <p:pic>
        <p:nvPicPr>
          <p:cNvPr id="6" name="Picture 5" descr="MTCR.gif"/>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77813"/>
            <a:ext cx="8458200" cy="1322387"/>
          </a:xfrm>
        </p:spPr>
        <p:txBody>
          <a:bodyPr/>
          <a:lstStyle/>
          <a:p>
            <a:r>
              <a:rPr lang="en-US" sz="2800" dirty="0" smtClean="0"/>
              <a:t>Majd Time Cyclic Reactor</a:t>
            </a:r>
            <a:endParaRPr lang="en-US" sz="2800" dirty="0"/>
          </a:p>
        </p:txBody>
      </p:sp>
      <p:sp>
        <p:nvSpPr>
          <p:cNvPr id="104451" name="Rectangle 3"/>
          <p:cNvSpPr>
            <a:spLocks noGrp="1" noChangeArrowheads="1"/>
          </p:cNvSpPr>
          <p:nvPr>
            <p:ph idx="1"/>
          </p:nvPr>
        </p:nvSpPr>
        <p:spPr>
          <a:xfrm>
            <a:off x="228600" y="1600201"/>
            <a:ext cx="3581400" cy="1143000"/>
          </a:xfrm>
        </p:spPr>
        <p:txBody>
          <a:bodyPr/>
          <a:lstStyle/>
          <a:p>
            <a:pPr lvl="0"/>
            <a:r>
              <a:rPr lang="en-US" sz="1600" dirty="0" smtClean="0"/>
              <a:t>Continues flow condition</a:t>
            </a:r>
          </a:p>
          <a:p>
            <a:pPr lvl="0"/>
            <a:r>
              <a:rPr lang="en-US" sz="1600" dirty="0" smtClean="0"/>
              <a:t>Suspended grows condition and</a:t>
            </a:r>
          </a:p>
          <a:p>
            <a:pPr lvl="0"/>
            <a:r>
              <a:rPr lang="en-US" sz="1600" dirty="0" smtClean="0"/>
              <a:t>Activated sludge process</a:t>
            </a:r>
            <a:endParaRPr lang="en-US" sz="1600" dirty="0"/>
          </a:p>
        </p:txBody>
      </p:sp>
      <p:sp>
        <p:nvSpPr>
          <p:cNvPr id="6" name="Rectangle 3"/>
          <p:cNvSpPr txBox="1">
            <a:spLocks noChangeArrowheads="1"/>
          </p:cNvSpPr>
          <p:nvPr/>
        </p:nvSpPr>
        <p:spPr bwMode="auto">
          <a:xfrm>
            <a:off x="228600" y="2819400"/>
            <a:ext cx="35052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eaLnBrk="1" hangingPunct="1">
              <a:spcBef>
                <a:spcPct val="20000"/>
              </a:spcBef>
              <a:buClr>
                <a:schemeClr val="hlink"/>
              </a:buClr>
              <a:buSzPct val="90000"/>
              <a:buBlip>
                <a:blip r:embed="rId2"/>
              </a:buBlip>
            </a:pPr>
            <a:r>
              <a:rPr lang="en-US" dirty="0" smtClean="0"/>
              <a:t>A tank with 4 compartments (typical)</a:t>
            </a:r>
            <a:endParaRPr kumimoji="0" lang="en-US"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lvl="0" indent="-342900" eaLnBrk="1" hangingPunct="1">
              <a:spcBef>
                <a:spcPct val="20000"/>
              </a:spcBef>
              <a:buClr>
                <a:schemeClr val="hlink"/>
              </a:buClr>
              <a:buSzPct val="90000"/>
              <a:buBlip>
                <a:blip r:embed="rId2"/>
              </a:buBlip>
            </a:pPr>
            <a:r>
              <a:rPr kumimoji="0" lang="en-US"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Valves </a:t>
            </a:r>
            <a:r>
              <a:rPr lang="en-US" dirty="0" smtClean="0"/>
              <a:t>in tank inlets and outlets</a:t>
            </a:r>
            <a:endParaRPr kumimoji="0" lang="en-US"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lvl="0" indent="-342900" eaLnBrk="1" hangingPunct="1">
              <a:spcBef>
                <a:spcPct val="20000"/>
              </a:spcBef>
              <a:buClr>
                <a:schemeClr val="hlink"/>
              </a:buClr>
              <a:buSzPct val="90000"/>
              <a:buBlip>
                <a:blip r:embed="rId2"/>
              </a:buBlip>
            </a:pPr>
            <a:r>
              <a:rPr lang="en-US" kern="0" dirty="0" smtClean="0">
                <a:effectLst>
                  <a:outerShdw blurRad="38100" dist="38100" dir="2700000" algn="tl">
                    <a:srgbClr val="000000"/>
                  </a:outerShdw>
                </a:effectLst>
              </a:rPr>
              <a:t>B</a:t>
            </a:r>
            <a:r>
              <a:rPr lang="en-US" dirty="0" smtClean="0"/>
              <a:t>lowers and diffusers for </a:t>
            </a:r>
            <a:r>
              <a:rPr lang="en-US" dirty="0" err="1" smtClean="0"/>
              <a:t>aeraotion</a:t>
            </a:r>
            <a:endParaRPr lang="en-US" dirty="0" smtClean="0"/>
          </a:p>
          <a:p>
            <a:pPr marL="342900" lvl="0" indent="-342900" eaLnBrk="1" hangingPunct="1">
              <a:spcBef>
                <a:spcPct val="20000"/>
              </a:spcBef>
              <a:buClr>
                <a:schemeClr val="hlink"/>
              </a:buClr>
              <a:buSzPct val="90000"/>
              <a:buBlip>
                <a:blip r:embed="rId2"/>
              </a:buBlip>
            </a:pPr>
            <a:r>
              <a:rPr lang="en-US" dirty="0" smtClean="0"/>
              <a:t>Mixers for mixing of liquors </a:t>
            </a:r>
          </a:p>
          <a:p>
            <a:pPr marL="342900" lvl="0" indent="-342900" eaLnBrk="1" hangingPunct="1">
              <a:spcBef>
                <a:spcPct val="20000"/>
              </a:spcBef>
              <a:buClr>
                <a:schemeClr val="hlink"/>
              </a:buClr>
              <a:buSzPct val="90000"/>
              <a:buBlip>
                <a:blip r:embed="rId2"/>
              </a:buBlip>
            </a:pPr>
            <a:r>
              <a:rPr lang="en-US" dirty="0" smtClean="0"/>
              <a:t>Pumps for discharging excess sludge</a:t>
            </a:r>
          </a:p>
          <a:p>
            <a:pPr marL="342900" indent="-342900" eaLnBrk="1" hangingPunct="1">
              <a:spcBef>
                <a:spcPct val="20000"/>
              </a:spcBef>
              <a:buClr>
                <a:schemeClr val="hlink"/>
              </a:buClr>
              <a:buSzPct val="90000"/>
              <a:buBlip>
                <a:blip r:embed="rId2"/>
              </a:buBlip>
            </a:pPr>
            <a:r>
              <a:rPr lang="en-US" sz="2000" dirty="0" smtClean="0"/>
              <a:t> </a:t>
            </a:r>
            <a:r>
              <a:rPr lang="en-US" dirty="0" smtClean="0"/>
              <a:t>PLC for controlling and coordinating of process steps and cycle events</a:t>
            </a:r>
          </a:p>
          <a:p>
            <a:pPr marL="342900" lvl="0" indent="-342900" eaLnBrk="1" hangingPunct="1">
              <a:spcBef>
                <a:spcPct val="20000"/>
              </a:spcBef>
              <a:buClr>
                <a:schemeClr val="hlink"/>
              </a:buClr>
              <a:buSzPct val="90000"/>
              <a:buBlip>
                <a:blip r:embed="rId2"/>
              </a:buBlip>
            </a:pPr>
            <a:endParaRPr lang="en-US" sz="2000" kern="0" dirty="0" smtClean="0">
              <a:effectLst>
                <a:outerShdw blurRad="38100" dist="38100" dir="2700000" algn="tl">
                  <a:srgbClr val="000000"/>
                </a:outerShdw>
              </a:effectLst>
            </a:endParaRP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defRPr/>
            </a:pPr>
            <a:endParaRPr kumimoji="0" 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defRPr/>
            </a:pPr>
            <a:endParaRPr lang="en-US" sz="2000" kern="0" dirty="0" smtClean="0">
              <a:effectLst>
                <a:outerShdw blurRad="38100" dist="38100" dir="2700000" algn="tl">
                  <a:srgbClr val="000000"/>
                </a:outerShdw>
              </a:effectLst>
              <a:latin typeface="+mn-lt"/>
            </a:endParaRP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defRPr/>
            </a:pPr>
            <a:endParaRPr kumimoji="0" 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defRPr/>
            </a:pPr>
            <a:endParaRPr kumimoji="0" lang="en-US" sz="20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pic>
        <p:nvPicPr>
          <p:cNvPr id="7" name="Picture 6" descr="MCTR1-Model.jpg"/>
          <p:cNvPicPr>
            <a:picLocks noChangeAspect="1"/>
          </p:cNvPicPr>
          <p:nvPr/>
        </p:nvPicPr>
        <p:blipFill>
          <a:blip r:embed="rId3" cstate="print"/>
          <a:stretch>
            <a:fillRect/>
          </a:stretch>
        </p:blipFill>
        <p:spPr>
          <a:xfrm>
            <a:off x="3704493" y="1905000"/>
            <a:ext cx="5439507" cy="44196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787</TotalTime>
  <Words>274</Words>
  <Application>Microsoft Office PowerPoint</Application>
  <PresentationFormat>On-screen Show (4:3)</PresentationFormat>
  <Paragraphs>48</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Metro</vt:lpstr>
      <vt:lpstr>New Modification for Waste Water Treatment Plant</vt:lpstr>
      <vt:lpstr>Introdoction</vt:lpstr>
      <vt:lpstr>Slide 3</vt:lpstr>
      <vt:lpstr>History of Research</vt:lpstr>
      <vt:lpstr>Slide 5</vt:lpstr>
      <vt:lpstr>The important modifications of activated sludge</vt:lpstr>
      <vt:lpstr>Slide 7</vt:lpstr>
      <vt:lpstr>Majd Time Cyclic Reactor</vt:lpstr>
      <vt:lpstr>Majd Time Cyclic Reactor</vt:lpstr>
      <vt:lpstr>MTCR Events</vt:lpstr>
    </vt:vector>
  </TitlesOfParts>
  <Company>BostonPocketPC.com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 Compact Framework Development</dc:title>
  <dc:creator>Don Sorcinelli</dc:creator>
  <cp:lastModifiedBy>sahab17</cp:lastModifiedBy>
  <cp:revision>59</cp:revision>
  <cp:lastPrinted>1601-01-01T00:00:00Z</cp:lastPrinted>
  <dcterms:created xsi:type="dcterms:W3CDTF">2004-12-01T12:39:04Z</dcterms:created>
  <dcterms:modified xsi:type="dcterms:W3CDTF">2011-07-26T12:27:15Z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